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3" r:id="rId18"/>
    <p:sldId id="274" r:id="rId19"/>
    <p:sldId id="275" r:id="rId20"/>
    <p:sldId id="276" r:id="rId21"/>
    <p:sldId id="277" r:id="rId22"/>
    <p:sldId id="280" r:id="rId23"/>
    <p:sldId id="278" r:id="rId24"/>
    <p:sldId id="279" r:id="rId25"/>
    <p:sldId id="27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09ABA-EBDC-4004-A0D0-18B7BB8EE638}" type="datetimeFigureOut">
              <a:rPr lang="en-GB" smtClean="0"/>
              <a:t>27/10/2015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2047-ECF3-4D2E-9D46-0B66EC542D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783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09ABA-EBDC-4004-A0D0-18B7BB8EE638}" type="datetimeFigureOut">
              <a:rPr lang="en-GB" smtClean="0"/>
              <a:t>27/10/2015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2047-ECF3-4D2E-9D46-0B66EC542D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728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09ABA-EBDC-4004-A0D0-18B7BB8EE638}" type="datetimeFigureOut">
              <a:rPr lang="en-GB" smtClean="0"/>
              <a:t>27/10/2015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2047-ECF3-4D2E-9D46-0B66EC542D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632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09ABA-EBDC-4004-A0D0-18B7BB8EE638}" type="datetimeFigureOut">
              <a:rPr lang="en-GB" smtClean="0"/>
              <a:t>27/10/2015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2047-ECF3-4D2E-9D46-0B66EC542D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037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09ABA-EBDC-4004-A0D0-18B7BB8EE638}" type="datetimeFigureOut">
              <a:rPr lang="en-GB" smtClean="0"/>
              <a:t>27/10/2015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2047-ECF3-4D2E-9D46-0B66EC542D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124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09ABA-EBDC-4004-A0D0-18B7BB8EE638}" type="datetimeFigureOut">
              <a:rPr lang="en-GB" smtClean="0"/>
              <a:t>27/10/2015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2047-ECF3-4D2E-9D46-0B66EC542D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570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09ABA-EBDC-4004-A0D0-18B7BB8EE638}" type="datetimeFigureOut">
              <a:rPr lang="en-GB" smtClean="0"/>
              <a:t>27/10/2015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2047-ECF3-4D2E-9D46-0B66EC542D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331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09ABA-EBDC-4004-A0D0-18B7BB8EE638}" type="datetimeFigureOut">
              <a:rPr lang="en-GB" smtClean="0"/>
              <a:t>27/10/2015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2047-ECF3-4D2E-9D46-0B66EC542D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571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09ABA-EBDC-4004-A0D0-18B7BB8EE638}" type="datetimeFigureOut">
              <a:rPr lang="en-GB" smtClean="0"/>
              <a:t>27/10/2015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2047-ECF3-4D2E-9D46-0B66EC542D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691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09ABA-EBDC-4004-A0D0-18B7BB8EE638}" type="datetimeFigureOut">
              <a:rPr lang="en-GB" smtClean="0"/>
              <a:t>27/10/2015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2047-ECF3-4D2E-9D46-0B66EC542D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916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09ABA-EBDC-4004-A0D0-18B7BB8EE638}" type="datetimeFigureOut">
              <a:rPr lang="en-GB" smtClean="0"/>
              <a:t>27/10/2015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2047-ECF3-4D2E-9D46-0B66EC542D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608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09ABA-EBDC-4004-A0D0-18B7BB8EE638}" type="datetimeFigureOut">
              <a:rPr lang="en-GB" smtClean="0"/>
              <a:t>27/10/2015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22047-ECF3-4D2E-9D46-0B66EC542D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54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storynory.com/2006/05/27/creation-and-adam-and-eve/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pfy0jKaxBFs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2pBXhx0XUxI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2pBXhx0XUx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376264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Year 2</a:t>
            </a:r>
            <a:br>
              <a:rPr lang="en-GB" dirty="0" smtClean="0"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dirty="0" smtClean="0"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Unit title – Where did the world come from?</a:t>
            </a:r>
            <a:br>
              <a:rPr lang="en-GB" dirty="0" smtClean="0"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dirty="0" smtClean="0"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420888"/>
            <a:ext cx="7776864" cy="4104456"/>
          </a:xfrm>
        </p:spPr>
        <p:txBody>
          <a:bodyPr>
            <a:noAutofit/>
          </a:bodyPr>
          <a:lstStyle/>
          <a:p>
            <a:r>
              <a:rPr lang="en-GB" sz="1800" u="sng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Teacher Information</a:t>
            </a:r>
          </a:p>
          <a:p>
            <a:endParaRPr lang="en-GB" sz="1800" u="sng" dirty="0" smtClean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800" dirty="0">
                <a:latin typeface="Comic Sans MS" panose="030F0702030302020204" pitchFamily="66" charset="0"/>
              </a:rPr>
              <a:t>In this unit children are given the opportunity to learn about creation stories and beliefs in different religions. </a:t>
            </a:r>
            <a:endParaRPr lang="en-US" sz="1800" dirty="0" smtClean="0">
              <a:latin typeface="Comic Sans MS" panose="030F0702030302020204" pitchFamily="66" charset="0"/>
            </a:endParaRPr>
          </a:p>
          <a:p>
            <a:r>
              <a:rPr lang="en-US" sz="1800" dirty="0" smtClean="0">
                <a:latin typeface="Comic Sans MS" panose="030F0702030302020204" pitchFamily="66" charset="0"/>
              </a:rPr>
              <a:t>Children </a:t>
            </a:r>
            <a:r>
              <a:rPr lang="en-US" sz="1800" dirty="0">
                <a:latin typeface="Comic Sans MS" panose="030F0702030302020204" pitchFamily="66" charset="0"/>
              </a:rPr>
              <a:t>are given the opportunity to reflect on their own beliefs about how the world began, and how people fail and try to look after the world. </a:t>
            </a:r>
            <a:endParaRPr lang="en-US" sz="1800" dirty="0" smtClean="0">
              <a:latin typeface="Comic Sans MS" panose="030F0702030302020204" pitchFamily="66" charset="0"/>
            </a:endParaRPr>
          </a:p>
          <a:p>
            <a:r>
              <a:rPr lang="en-US" sz="1800" dirty="0" smtClean="0">
                <a:latin typeface="Comic Sans MS" panose="030F0702030302020204" pitchFamily="66" charset="0"/>
              </a:rPr>
              <a:t>The </a:t>
            </a:r>
            <a:r>
              <a:rPr lang="en-US" sz="1800" dirty="0">
                <a:latin typeface="Comic Sans MS" panose="030F0702030302020204" pitchFamily="66" charset="0"/>
              </a:rPr>
              <a:t>story of evolution and the Big Bang do not feature formally as these don’t fit into being a religious or non-religious story – some people from religion believe in the Big Bang and others don’t across every religion.  </a:t>
            </a:r>
            <a:r>
              <a:rPr lang="en-US" sz="1800" dirty="0" smtClean="0">
                <a:latin typeface="Comic Sans MS" panose="030F0702030302020204" pitchFamily="66" charset="0"/>
              </a:rPr>
              <a:t>Teachers </a:t>
            </a:r>
            <a:r>
              <a:rPr lang="en-US" sz="1800" dirty="0">
                <a:latin typeface="Comic Sans MS" panose="030F0702030302020204" pitchFamily="66" charset="0"/>
              </a:rPr>
              <a:t>need to be aware that questions around this story/account may come up in the unit, and should be welcomed as a story lots of people believe in as well.</a:t>
            </a:r>
            <a:endParaRPr lang="en-GB" sz="1800" dirty="0">
              <a:latin typeface="Comic Sans MS" panose="030F0702030302020204" pitchFamily="66" charset="0"/>
            </a:endParaRPr>
          </a:p>
          <a:p>
            <a:r>
              <a:rPr lang="en-US" sz="1800" b="1" dirty="0">
                <a:latin typeface="Comic Sans MS" panose="030F0702030302020204" pitchFamily="66" charset="0"/>
              </a:rPr>
              <a:t> </a:t>
            </a:r>
            <a:endParaRPr lang="en-GB" sz="1800" b="1" u="sng" dirty="0">
              <a:latin typeface="Comic Sans MS" panose="030F0702030302020204" pitchFamily="66" charset="0"/>
            </a:endParaRP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72379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Let’s act out what happened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6912768" cy="5083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472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Activity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How do you think God felt?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Why did he need to rest?</a:t>
            </a:r>
          </a:p>
          <a:p>
            <a:pPr marL="0" indent="0" algn="ctr">
              <a:buNone/>
            </a:pP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It’s your turn to create something new</a:t>
            </a:r>
          </a:p>
          <a:p>
            <a:pPr marL="0" indent="0" algn="ctr">
              <a:buNone/>
            </a:pPr>
            <a:r>
              <a:rPr lang="en-GB" dirty="0" smtClean="0">
                <a:latin typeface="Comic Sans MS" panose="030F0702030302020204" pitchFamily="66" charset="0"/>
              </a:rPr>
              <a:t>(your teacher will give you resources to use)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How do you feel when you create something?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What does this tell people about God?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What is he like?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129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288032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Lesson 3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100" dirty="0">
                <a:solidFill>
                  <a:srgbClr val="0070C0"/>
                </a:solidFill>
                <a:latin typeface="Comic Sans MS" panose="030F0702030302020204" pitchFamily="66" charset="0"/>
              </a:rPr>
              <a:t>What do Jews, Christians and Muslim’s tell about how the world began</a:t>
            </a:r>
            <a:r>
              <a:rPr lang="en-GB" sz="31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?</a:t>
            </a:r>
            <a:br>
              <a:rPr lang="en-GB" sz="3100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GB" sz="31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(Adam and Eve)</a:t>
            </a:r>
            <a:r>
              <a:rPr lang="en-GB" sz="3100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en-GB" sz="31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797152"/>
            <a:ext cx="7632848" cy="841648"/>
          </a:xfrm>
        </p:spPr>
        <p:txBody>
          <a:bodyPr>
            <a:normAutofit fontScale="25000" lnSpcReduction="20000"/>
          </a:bodyPr>
          <a:lstStyle/>
          <a:p>
            <a:endParaRPr lang="en-GB" dirty="0" smtClean="0">
              <a:hlinkClick r:id="rId2"/>
            </a:endParaRPr>
          </a:p>
          <a:p>
            <a:endParaRPr lang="en-GB" dirty="0">
              <a:hlinkClick r:id="rId2"/>
            </a:endParaRPr>
          </a:p>
          <a:p>
            <a:endParaRPr lang="en-GB" dirty="0" smtClean="0">
              <a:hlinkClick r:id="rId2"/>
            </a:endParaRPr>
          </a:p>
          <a:p>
            <a:r>
              <a:rPr lang="en-GB" sz="7200" dirty="0" smtClean="0">
                <a:latin typeface="Comic Sans MS" panose="030F0702030302020204" pitchFamily="66" charset="0"/>
                <a:hlinkClick r:id="rId2"/>
              </a:rPr>
              <a:t>http</a:t>
            </a:r>
            <a:r>
              <a:rPr lang="en-GB" sz="7200" dirty="0">
                <a:latin typeface="Comic Sans MS" panose="030F0702030302020204" pitchFamily="66" charset="0"/>
                <a:hlinkClick r:id="rId2"/>
              </a:rPr>
              <a:t>://</a:t>
            </a:r>
            <a:r>
              <a:rPr lang="en-GB" sz="7200" dirty="0" smtClean="0">
                <a:latin typeface="Comic Sans MS" panose="030F0702030302020204" pitchFamily="66" charset="0"/>
                <a:hlinkClick r:id="rId2"/>
              </a:rPr>
              <a:t>www.storynory.com/2006/05/27/creation-and-adam-and-eve/</a:t>
            </a:r>
            <a:endParaRPr lang="en-GB" sz="7200" dirty="0" smtClean="0">
              <a:latin typeface="Comic Sans MS" panose="030F0702030302020204" pitchFamily="66" charset="0"/>
            </a:endParaRPr>
          </a:p>
          <a:p>
            <a:endParaRPr lang="en-GB" sz="7200" dirty="0">
              <a:latin typeface="Comic Sans MS" panose="030F0702030302020204" pitchFamily="66" charset="0"/>
            </a:endParaRPr>
          </a:p>
          <a:p>
            <a:r>
              <a:rPr lang="en-GB" sz="7200" dirty="0" smtClean="0">
                <a:latin typeface="Comic Sans MS" panose="030F0702030302020204" pitchFamily="66" charset="0"/>
              </a:rPr>
              <a:t>Go to 3 minutes into audio for Adam and Eve story</a:t>
            </a:r>
            <a:endParaRPr lang="en-GB" sz="72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0908"/>
            <a:ext cx="4898850" cy="24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242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2763739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Imagine you are Adam, alone in the world. How do you think he felt when Eve was created? </a:t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85390"/>
            <a:ext cx="5256584" cy="399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556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I’ll retell the story and when I say ‘freeze’, you need to freeze!</a:t>
            </a:r>
          </a:p>
          <a:p>
            <a:pPr marL="0" lv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I may ask you how you are feeling or what you are thinking or take a photograph that we could order later. </a:t>
            </a:r>
          </a:p>
          <a:p>
            <a:pPr marL="0" lv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343400"/>
            <a:ext cx="2495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161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You can now </a:t>
            </a:r>
            <a:r>
              <a:rPr lang="en-GB" dirty="0">
                <a:latin typeface="Comic Sans MS" panose="030F0702030302020204" pitchFamily="66" charset="0"/>
              </a:rPr>
              <a:t>produce a collage of </a:t>
            </a:r>
            <a:r>
              <a:rPr lang="en-GB" dirty="0" smtClean="0">
                <a:latin typeface="Comic Sans MS" panose="030F0702030302020204" pitchFamily="66" charset="0"/>
              </a:rPr>
              <a:t>your </a:t>
            </a:r>
            <a:r>
              <a:rPr lang="en-GB" dirty="0">
                <a:latin typeface="Comic Sans MS" panose="030F0702030302020204" pitchFamily="66" charset="0"/>
              </a:rPr>
              <a:t>own Garden of </a:t>
            </a:r>
            <a:r>
              <a:rPr lang="en-GB" dirty="0" smtClean="0">
                <a:latin typeface="Comic Sans MS" panose="030F0702030302020204" pitchFamily="66" charset="0"/>
              </a:rPr>
              <a:t>Eden </a:t>
            </a:r>
            <a:r>
              <a:rPr lang="en-GB" dirty="0">
                <a:latin typeface="Comic Sans MS" panose="030F0702030302020204" pitchFamily="66" charset="0"/>
              </a:rPr>
              <a:t>and write key words to describe </a:t>
            </a:r>
            <a:r>
              <a:rPr lang="en-GB" dirty="0" smtClean="0">
                <a:latin typeface="Comic Sans MS" panose="030F0702030302020204" pitchFamily="66" charset="0"/>
              </a:rPr>
              <a:t>it.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720" y="2564904"/>
            <a:ext cx="4772367" cy="317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627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Lesson 4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sz="4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Understand </a:t>
            </a:r>
            <a:r>
              <a:rPr lang="en-GB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how Christians try and look after the world</a:t>
            </a:r>
            <a:r>
              <a:rPr lang="en-GB" sz="4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en-GB" sz="4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endParaRPr lang="en-GB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29131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2800" dirty="0" smtClean="0">
                <a:latin typeface="Comic Sans MS" panose="030F0702030302020204" pitchFamily="66" charset="0"/>
              </a:rPr>
              <a:t>Do you agree that</a:t>
            </a:r>
          </a:p>
          <a:p>
            <a:pPr marL="0" indent="0">
              <a:buNone/>
            </a:pPr>
            <a:r>
              <a:rPr lang="en-GB" sz="2800" dirty="0" smtClean="0">
                <a:latin typeface="Comic Sans MS" panose="030F0702030302020204" pitchFamily="66" charset="0"/>
              </a:rPr>
              <a:t> we should look</a:t>
            </a:r>
          </a:p>
          <a:p>
            <a:pPr marL="0" indent="0">
              <a:buNone/>
            </a:pPr>
            <a:r>
              <a:rPr lang="en-GB" sz="2800" dirty="0" smtClean="0">
                <a:latin typeface="Comic Sans MS" panose="030F0702030302020204" pitchFamily="66" charset="0"/>
              </a:rPr>
              <a:t> after the world?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24944"/>
            <a:ext cx="4824536" cy="361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162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48680"/>
            <a:ext cx="8229600" cy="4525963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Can you retell the creation story to a friend?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Can you remember what happened on the different days?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Which day is your favourite? Why?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01008"/>
            <a:ext cx="4430490" cy="3042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822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Activity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In small groups sort the images into two groups 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1) How people look after the world through their actions 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2) People who are not looking after the world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Do you all agree?  Can you explain your decisions?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540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208823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Lesson 5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What story do Hindu’s tell about how the world began?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 </a:t>
            </a:r>
            <a:r>
              <a:rPr lang="en-GB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en-GB" sz="40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2636912"/>
            <a:ext cx="7776864" cy="3948220"/>
          </a:xfrm>
        </p:spPr>
        <p:txBody>
          <a:bodyPr>
            <a:normAutofit fontScale="92500"/>
          </a:bodyPr>
          <a:lstStyle/>
          <a:p>
            <a:endParaRPr lang="en-GB" dirty="0" smtClean="0">
              <a:hlinkClick r:id="rId2"/>
            </a:endParaRPr>
          </a:p>
          <a:p>
            <a:endParaRPr lang="en-GB" dirty="0">
              <a:hlinkClick r:id="rId2"/>
            </a:endParaRPr>
          </a:p>
          <a:p>
            <a:endParaRPr lang="en-GB" dirty="0" smtClean="0">
              <a:hlinkClick r:id="rId2"/>
            </a:endParaRPr>
          </a:p>
          <a:p>
            <a:endParaRPr lang="en-GB" dirty="0" smtClean="0">
              <a:hlinkClick r:id="rId2"/>
            </a:endParaRPr>
          </a:p>
          <a:p>
            <a:endParaRPr lang="en-GB" dirty="0">
              <a:hlinkClick r:id="rId2"/>
            </a:endParaRPr>
          </a:p>
          <a:p>
            <a:endParaRPr lang="en-GB" dirty="0" smtClean="0">
              <a:hlinkClick r:id="rId2"/>
            </a:endParaRPr>
          </a:p>
          <a:p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www.youtube.com/watch?v=pfy0jKaxBFs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876558"/>
            <a:ext cx="3715668" cy="2975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573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dirty="0" smtClean="0">
                <a:latin typeface="Comic Sans MS" panose="030F0702030302020204" pitchFamily="66" charset="0"/>
              </a:rPr>
              <a:t>Where did the world </a:t>
            </a:r>
          </a:p>
          <a:p>
            <a:pPr marL="0" indent="0" algn="ctr">
              <a:buNone/>
            </a:pPr>
            <a:r>
              <a:rPr lang="en-GB" sz="4800" dirty="0" smtClean="0">
                <a:latin typeface="Comic Sans MS" panose="030F0702030302020204" pitchFamily="66" charset="0"/>
              </a:rPr>
              <a:t>come from?</a:t>
            </a:r>
            <a:br>
              <a:rPr lang="en-GB" sz="4800" dirty="0" smtClean="0">
                <a:latin typeface="Comic Sans MS" panose="030F0702030302020204" pitchFamily="66" charset="0"/>
              </a:rPr>
            </a:b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679608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Activity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GB" dirty="0">
                <a:latin typeface="Comic Sans MS" panose="030F0702030302020204" pitchFamily="66" charset="0"/>
              </a:rPr>
              <a:t>Look at the different forms of </a:t>
            </a:r>
            <a:r>
              <a:rPr lang="en-GB" dirty="0" smtClean="0">
                <a:latin typeface="Comic Sans MS" panose="030F0702030302020204" pitchFamily="66" charset="0"/>
              </a:rPr>
              <a:t>Brahman</a:t>
            </a:r>
          </a:p>
          <a:p>
            <a:pPr lvl="0"/>
            <a:r>
              <a:rPr lang="en-GB" dirty="0" smtClean="0">
                <a:latin typeface="Comic Sans MS" panose="030F0702030302020204" pitchFamily="66" charset="0"/>
              </a:rPr>
              <a:t>What do you think about this story?</a:t>
            </a:r>
          </a:p>
          <a:p>
            <a:pPr lvl="0"/>
            <a:r>
              <a:rPr lang="en-GB" dirty="0" smtClean="0">
                <a:latin typeface="Comic Sans MS" panose="030F0702030302020204" pitchFamily="66" charset="0"/>
              </a:rPr>
              <a:t>Are there any questions you would like to ask?</a:t>
            </a:r>
            <a:endParaRPr lang="en-GB" dirty="0">
              <a:latin typeface="Comic Sans MS" panose="030F0702030302020204" pitchFamily="66" charset="0"/>
            </a:endParaRPr>
          </a:p>
          <a:p>
            <a:pPr lvl="0"/>
            <a:endParaRPr lang="en-GB" dirty="0">
              <a:latin typeface="Comic Sans MS" panose="030F0702030302020204" pitchFamily="66" charset="0"/>
            </a:endParaRPr>
          </a:p>
          <a:p>
            <a:pPr lvl="0"/>
            <a:r>
              <a:rPr lang="en-GB" dirty="0" smtClean="0">
                <a:latin typeface="Comic Sans MS" panose="030F0702030302020204" pitchFamily="66" charset="0"/>
              </a:rPr>
              <a:t>On </a:t>
            </a:r>
            <a:r>
              <a:rPr lang="en-GB" dirty="0">
                <a:latin typeface="Comic Sans MS" panose="030F0702030302020204" pitchFamily="66" charset="0"/>
              </a:rPr>
              <a:t>cards </a:t>
            </a:r>
            <a:r>
              <a:rPr lang="en-GB" dirty="0" smtClean="0">
                <a:latin typeface="Comic Sans MS" panose="030F0702030302020204" pitchFamily="66" charset="0"/>
              </a:rPr>
              <a:t>sequence the story</a:t>
            </a:r>
          </a:p>
          <a:p>
            <a:pPr lvl="0"/>
            <a:r>
              <a:rPr lang="en-GB" dirty="0" smtClean="0">
                <a:latin typeface="Comic Sans MS" panose="030F0702030302020204" pitchFamily="66" charset="0"/>
              </a:rPr>
              <a:t>Can you </a:t>
            </a:r>
            <a:r>
              <a:rPr lang="en-GB" dirty="0">
                <a:latin typeface="Comic Sans MS" panose="030F0702030302020204" pitchFamily="66" charset="0"/>
              </a:rPr>
              <a:t>retell the </a:t>
            </a:r>
            <a:r>
              <a:rPr lang="en-GB" dirty="0" smtClean="0">
                <a:latin typeface="Comic Sans MS" panose="030F0702030302020204" pitchFamily="66" charset="0"/>
              </a:rPr>
              <a:t>story? Do you need the prompt cards or can you tell the story without?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877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Lesson 6 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sz="1600" dirty="0" smtClean="0">
                <a:latin typeface="Comic Sans MS" panose="030F0702030302020204" pitchFamily="66" charset="0"/>
              </a:rPr>
              <a:t>(skip this lesson if you only have 6 weeks to complete the unit)</a:t>
            </a:r>
            <a:br>
              <a:rPr lang="en-GB" sz="1600" dirty="0" smtClean="0">
                <a:latin typeface="Comic Sans MS" panose="030F0702030302020204" pitchFamily="66" charset="0"/>
              </a:rPr>
            </a:b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Understand 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how to represent a creation story creatively.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txBody>
          <a:bodyPr>
            <a:normAutofit/>
          </a:bodyPr>
          <a:lstStyle/>
          <a:p>
            <a:pPr lvl="0"/>
            <a:r>
              <a:rPr lang="en-GB" dirty="0">
                <a:latin typeface="Comic Sans MS" panose="030F0702030302020204" pitchFamily="66" charset="0"/>
              </a:rPr>
              <a:t>Assign each group one of the gods in the Hindu story to represent: Soma Surya, Agni, Vayu and </a:t>
            </a:r>
            <a:r>
              <a:rPr lang="en-GB" dirty="0" err="1">
                <a:latin typeface="Comic Sans MS" panose="030F0702030302020204" pitchFamily="66" charset="0"/>
              </a:rPr>
              <a:t>Varuna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endParaRPr lang="en-GB" dirty="0" smtClean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168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327" y="3735735"/>
            <a:ext cx="2019168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417" y="3543672"/>
            <a:ext cx="20002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6660"/>
            <a:ext cx="1933333" cy="292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81714"/>
            <a:ext cx="193357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2653"/>
            <a:ext cx="24384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56176" y="3559656"/>
            <a:ext cx="25202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Hindu Gods of sun, fire, wind, oceans and moon.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Can you tell who is who?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624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Activity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>
                <a:latin typeface="Comic Sans MS" panose="030F0702030302020204" pitchFamily="66" charset="0"/>
              </a:rPr>
              <a:t>Each </a:t>
            </a:r>
            <a:r>
              <a:rPr lang="en-GB" dirty="0">
                <a:latin typeface="Comic Sans MS" panose="030F0702030302020204" pitchFamily="66" charset="0"/>
              </a:rPr>
              <a:t>group represents their God in a different medium: through pictures, collage, movement, music, freeze frame at teacher suggestion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691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Lesson 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>
                <a:latin typeface="Comic Sans MS" panose="030F0702030302020204" pitchFamily="66" charset="0"/>
              </a:rPr>
              <a:t>Talk about the different stories that </a:t>
            </a:r>
            <a:r>
              <a:rPr lang="en-GB" dirty="0" smtClean="0">
                <a:latin typeface="Comic Sans MS" panose="030F0702030302020204" pitchFamily="66" charset="0"/>
              </a:rPr>
              <a:t>you </a:t>
            </a:r>
            <a:r>
              <a:rPr lang="en-GB" dirty="0">
                <a:latin typeface="Comic Sans MS" panose="030F0702030302020204" pitchFamily="66" charset="0"/>
              </a:rPr>
              <a:t>have learned. </a:t>
            </a:r>
            <a:r>
              <a:rPr lang="en-GB" dirty="0" smtClean="0">
                <a:latin typeface="Comic Sans MS" panose="030F0702030302020204" pitchFamily="66" charset="0"/>
              </a:rPr>
              <a:t> How do you </a:t>
            </a:r>
            <a:r>
              <a:rPr lang="en-GB" dirty="0">
                <a:latin typeface="Comic Sans MS" panose="030F0702030302020204" pitchFamily="66" charset="0"/>
              </a:rPr>
              <a:t>think the world </a:t>
            </a:r>
            <a:r>
              <a:rPr lang="en-GB" dirty="0" smtClean="0">
                <a:latin typeface="Comic Sans MS" panose="030F0702030302020204" pitchFamily="66" charset="0"/>
              </a:rPr>
              <a:t>began? </a:t>
            </a:r>
            <a:r>
              <a:rPr lang="en-GB" dirty="0">
                <a:latin typeface="Comic Sans MS" panose="030F0702030302020204" pitchFamily="66" charset="0"/>
              </a:rPr>
              <a:t>Can we really know? Do </a:t>
            </a:r>
            <a:r>
              <a:rPr lang="en-GB" dirty="0" smtClean="0">
                <a:latin typeface="Comic Sans MS" panose="030F0702030302020204" pitchFamily="66" charset="0"/>
              </a:rPr>
              <a:t>you </a:t>
            </a:r>
            <a:r>
              <a:rPr lang="en-GB" dirty="0">
                <a:latin typeface="Comic Sans MS" panose="030F0702030302020204" pitchFamily="66" charset="0"/>
              </a:rPr>
              <a:t>all have the same ideas? </a:t>
            </a:r>
            <a:endParaRPr lang="en-GB" dirty="0" smtClean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   (Be </a:t>
            </a:r>
            <a:r>
              <a:rPr lang="en-GB" dirty="0">
                <a:latin typeface="Comic Sans MS" panose="030F0702030302020204" pitchFamily="66" charset="0"/>
              </a:rPr>
              <a:t>creative and think </a:t>
            </a:r>
            <a:r>
              <a:rPr lang="en-GB" dirty="0" smtClean="0">
                <a:latin typeface="Comic Sans MS" panose="030F0702030302020204" pitchFamily="66" charset="0"/>
              </a:rPr>
              <a:t>originally)</a:t>
            </a:r>
            <a:endParaRPr lang="en-GB" dirty="0">
              <a:latin typeface="Comic Sans MS" panose="030F0702030302020204" pitchFamily="66" charset="0"/>
            </a:endParaRPr>
          </a:p>
          <a:p>
            <a:pPr lvl="0"/>
            <a:r>
              <a:rPr lang="en-GB" dirty="0">
                <a:latin typeface="Comic Sans MS" panose="030F0702030302020204" pitchFamily="66" charset="0"/>
              </a:rPr>
              <a:t>Use a P4C enquiry </a:t>
            </a:r>
            <a:r>
              <a:rPr lang="en-GB" dirty="0" smtClean="0">
                <a:latin typeface="Comic Sans MS" panose="030F0702030302020204" pitchFamily="66" charset="0"/>
              </a:rPr>
              <a:t>to </a:t>
            </a:r>
            <a:r>
              <a:rPr lang="en-GB" dirty="0">
                <a:latin typeface="Comic Sans MS" panose="030F0702030302020204" pitchFamily="66" charset="0"/>
              </a:rPr>
              <a:t>collect </a:t>
            </a:r>
            <a:r>
              <a:rPr lang="en-GB" dirty="0" smtClean="0">
                <a:latin typeface="Comic Sans MS" panose="030F0702030302020204" pitchFamily="66" charset="0"/>
              </a:rPr>
              <a:t>the children’s </a:t>
            </a:r>
            <a:r>
              <a:rPr lang="en-GB" dirty="0">
                <a:latin typeface="Comic Sans MS" panose="030F0702030302020204" pitchFamily="66" charset="0"/>
              </a:rPr>
              <a:t>questions that make people wonder about how the world </a:t>
            </a:r>
            <a:r>
              <a:rPr lang="en-GB" dirty="0" smtClean="0">
                <a:latin typeface="Comic Sans MS" panose="030F0702030302020204" pitchFamily="66" charset="0"/>
              </a:rPr>
              <a:t>began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844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Where do you think the world came from?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Write    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Discuss</a:t>
            </a: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lvl="0"/>
            <a:r>
              <a:rPr lang="en-GB" b="1" dirty="0">
                <a:latin typeface="Comic Sans MS" panose="030F0702030302020204" pitchFamily="66" charset="0"/>
              </a:rPr>
              <a:t>Assessment </a:t>
            </a:r>
            <a:r>
              <a:rPr lang="en-GB" b="1" dirty="0" smtClean="0">
                <a:latin typeface="Comic Sans MS" panose="030F0702030302020204" pitchFamily="66" charset="0"/>
              </a:rPr>
              <a:t>opportunity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explain the reason for </a:t>
            </a:r>
            <a:r>
              <a:rPr lang="en-GB" dirty="0" smtClean="0">
                <a:latin typeface="Comic Sans MS" panose="030F0702030302020204" pitchFamily="66" charset="0"/>
              </a:rPr>
              <a:t>your views</a:t>
            </a:r>
            <a:r>
              <a:rPr lang="en-GB" dirty="0">
                <a:latin typeface="Comic Sans MS" panose="030F0702030302020204" pitchFamily="66" charset="0"/>
              </a:rPr>
              <a:t>.  Can </a:t>
            </a:r>
            <a:r>
              <a:rPr lang="en-GB" dirty="0" smtClean="0">
                <a:latin typeface="Comic Sans MS" panose="030F0702030302020204" pitchFamily="66" charset="0"/>
              </a:rPr>
              <a:t>you </a:t>
            </a:r>
            <a:r>
              <a:rPr lang="en-GB" dirty="0">
                <a:latin typeface="Comic Sans MS" panose="030F0702030302020204" pitchFamily="66" charset="0"/>
              </a:rPr>
              <a:t>show how </a:t>
            </a:r>
            <a:r>
              <a:rPr lang="en-GB" dirty="0" smtClean="0">
                <a:latin typeface="Comic Sans MS" panose="030F0702030302020204" pitchFamily="66" charset="0"/>
              </a:rPr>
              <a:t>your </a:t>
            </a:r>
            <a:r>
              <a:rPr lang="en-GB" dirty="0">
                <a:latin typeface="Comic Sans MS" panose="030F0702030302020204" pitchFamily="66" charset="0"/>
              </a:rPr>
              <a:t>beliefs are similar or different from other </a:t>
            </a:r>
            <a:r>
              <a:rPr lang="en-GB" dirty="0" smtClean="0">
                <a:latin typeface="Comic Sans MS" panose="030F0702030302020204" pitchFamily="66" charset="0"/>
              </a:rPr>
              <a:t>people’s beliefs?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556792"/>
            <a:ext cx="357088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709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Lesson 1</a:t>
            </a:r>
            <a:b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What is creation?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00808"/>
            <a:ext cx="489654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287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a beautiful peb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936" y="3838260"/>
            <a:ext cx="4195937" cy="261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a beautiful lea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1513">
            <a:off x="831539" y="4351731"/>
            <a:ext cx="332823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eautiful 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422991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959" y="592294"/>
            <a:ext cx="3482041" cy="2139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833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Use a magnifying glass to look at the objects.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</a:t>
            </a:r>
            <a:r>
              <a:rPr lang="en-GB" dirty="0" smtClean="0">
                <a:latin typeface="Comic Sans MS" panose="030F0702030302020204" pitchFamily="66" charset="0"/>
              </a:rPr>
              <a:t>hat you can see?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Describe it to a friend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Is it beautiful? Why do you think that?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What makes these things special? How did they get there?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Where did these objects come from?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Did God create them?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58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Activity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Draw the thing you find most beautiful in nature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Write where you think it came from?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04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Lesson 2 </a:t>
            </a:r>
            <a:b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GB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What do Jews, Christians and Muslim’s tell about how the world began?</a:t>
            </a:r>
            <a:br>
              <a:rPr lang="en-GB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endParaRPr lang="en-GB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132856"/>
            <a:ext cx="8075240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  <a:hlinkClick r:id="rId2"/>
            </a:endParaRPr>
          </a:p>
          <a:p>
            <a:pPr marL="0" indent="0">
              <a:buNone/>
            </a:pPr>
            <a:endParaRPr lang="en-GB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  <a:hlinkClick r:id="rId2"/>
            </a:endParaRPr>
          </a:p>
          <a:p>
            <a:pPr marL="0" indent="0">
              <a:buNone/>
            </a:pPr>
            <a:endParaRPr lang="en-GB" dirty="0">
              <a:solidFill>
                <a:schemeClr val="tx1">
                  <a:lumMod val="95000"/>
                  <a:lumOff val="5000"/>
                </a:schemeClr>
              </a:solidFill>
              <a:hlinkClick r:id="rId2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 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  <a:hlinkClick r:id="rId2"/>
            </a:endParaRPr>
          </a:p>
          <a:p>
            <a:endParaRPr lang="en-GB" dirty="0" smtClean="0"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endParaRPr lang="en-GB" dirty="0" smtClean="0">
              <a:hlinkClick r:id="rId2"/>
            </a:endParaRPr>
          </a:p>
          <a:p>
            <a:endParaRPr lang="en-GB" dirty="0" smtClean="0">
              <a:hlinkClick r:id="rId2"/>
            </a:endParaRPr>
          </a:p>
          <a:p>
            <a:endParaRPr lang="en-GB" dirty="0">
              <a:hlinkClick r:id="rId2"/>
            </a:endParaRPr>
          </a:p>
          <a:p>
            <a:endParaRPr lang="en-GB" dirty="0">
              <a:hlinkClick r:id="rId2"/>
            </a:endParaRPr>
          </a:p>
          <a:p>
            <a:endParaRPr lang="en-GB" dirty="0" smtClean="0">
              <a:hlinkClick r:id="rId2"/>
            </a:endParaRPr>
          </a:p>
          <a:p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95386"/>
            <a:ext cx="7776864" cy="4241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2307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Listen to the creation story 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Genesis Chapter 1 &amp; 2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Use a whiteboard and pen to write notes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o</a:t>
            </a:r>
            <a:r>
              <a:rPr lang="en-GB" dirty="0" smtClean="0">
                <a:latin typeface="Comic Sans MS" panose="030F0702030302020204" pitchFamily="66" charset="0"/>
              </a:rPr>
              <a:t>n what happened on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D</a:t>
            </a:r>
            <a:r>
              <a:rPr lang="en-GB" dirty="0" smtClean="0">
                <a:latin typeface="Comic Sans MS" panose="030F0702030302020204" pitchFamily="66" charset="0"/>
              </a:rPr>
              <a:t>ay 1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Day 2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D</a:t>
            </a:r>
            <a:r>
              <a:rPr lang="en-GB" dirty="0" smtClean="0">
                <a:latin typeface="Comic Sans MS" panose="030F0702030302020204" pitchFamily="66" charset="0"/>
              </a:rPr>
              <a:t>ay 3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Day 4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Day 5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Day 6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674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u="sng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  <a:hlinkClick r:id="rId2"/>
            </a:endParaRPr>
          </a:p>
          <a:p>
            <a:pPr marL="0" indent="0">
              <a:buNone/>
            </a:pPr>
            <a:r>
              <a:rPr lang="en-GB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hlinkClick r:id="rId2"/>
              </a:rPr>
              <a:t>Or watch</a:t>
            </a:r>
          </a:p>
          <a:p>
            <a:r>
              <a:rPr lang="en-GB" sz="2000" dirty="0" smtClean="0">
                <a:latin typeface="Comic Sans MS" panose="030F0702030302020204" pitchFamily="66" charset="0"/>
                <a:hlinkClick r:id="rId2"/>
              </a:rPr>
              <a:t>https://www.youtube.com/watch?v=2pBXhx0XUxI</a:t>
            </a:r>
            <a:endParaRPr lang="en-GB" sz="2000" u="sng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  <a:hlinkClick r:id="rId2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https://www.youtube.com/watch?v=bLHB_hNk42g</a:t>
            </a:r>
          </a:p>
          <a:p>
            <a:endParaRPr lang="en-GB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096" y="2233613"/>
            <a:ext cx="2860167" cy="357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357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CC6C0C2EC96E49ACB6D5FA7F9D7331" ma:contentTypeVersion="12" ma:contentTypeDescription="Create a new document." ma:contentTypeScope="" ma:versionID="ec7accf21e2343fd543f5393019a440f">
  <xsd:schema xmlns:xsd="http://www.w3.org/2001/XMLSchema" xmlns:xs="http://www.w3.org/2001/XMLSchema" xmlns:p="http://schemas.microsoft.com/office/2006/metadata/properties" xmlns:ns2="8c388831-871d-400e-9f4c-2591fabb7644" xmlns:ns3="b5d23093-ca8f-49a1-9459-00d2cc2a55d8" targetNamespace="http://schemas.microsoft.com/office/2006/metadata/properties" ma:root="true" ma:fieldsID="5652da70c2ca2e36d7efc1e94f3be0d7" ns2:_="" ns3:_="">
    <xsd:import namespace="8c388831-871d-400e-9f4c-2591fabb7644"/>
    <xsd:import namespace="b5d23093-ca8f-49a1-9459-00d2cc2a55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388831-871d-400e-9f4c-2591fabb76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d23093-ca8f-49a1-9459-00d2cc2a55d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6579D0-1E37-41BA-A080-57A8D114E399}"/>
</file>

<file path=customXml/itemProps2.xml><?xml version="1.0" encoding="utf-8"?>
<ds:datastoreItem xmlns:ds="http://schemas.openxmlformats.org/officeDocument/2006/customXml" ds:itemID="{51B0A324-16B7-4682-AFE8-656FFB3AB9FB}"/>
</file>

<file path=customXml/itemProps3.xml><?xml version="1.0" encoding="utf-8"?>
<ds:datastoreItem xmlns:ds="http://schemas.openxmlformats.org/officeDocument/2006/customXml" ds:itemID="{7555337B-66DF-4517-8C11-5238AC3D02C3}"/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700</Words>
  <Application>Microsoft Office PowerPoint</Application>
  <PresentationFormat>On-screen Show (4:3)</PresentationFormat>
  <Paragraphs>120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Year 2 Unit title – Where did the world come from?  </vt:lpstr>
      <vt:lpstr>PowerPoint Presentation</vt:lpstr>
      <vt:lpstr>Lesson 1 What is creation?</vt:lpstr>
      <vt:lpstr>PowerPoint Presentation</vt:lpstr>
      <vt:lpstr>Use a magnifying glass to look at the objects.</vt:lpstr>
      <vt:lpstr>Activity</vt:lpstr>
      <vt:lpstr> Lesson 2  What do Jews, Christians and Muslim’s tell about how the world began? </vt:lpstr>
      <vt:lpstr>Listen to the creation story  Genesis Chapter 1 &amp; 2</vt:lpstr>
      <vt:lpstr>PowerPoint Presentation</vt:lpstr>
      <vt:lpstr>Let’s act out what happened</vt:lpstr>
      <vt:lpstr>Activity</vt:lpstr>
      <vt:lpstr> Lesson 3 What do Jews, Christians and Muslim’s tell about how the world began? (Adam and Eve)  </vt:lpstr>
      <vt:lpstr>Imagine you are Adam, alone in the world. How do you think he felt when Eve was created?  </vt:lpstr>
      <vt:lpstr>PowerPoint Presentation</vt:lpstr>
      <vt:lpstr>PowerPoint Presentation</vt:lpstr>
      <vt:lpstr>Lesson 4 Understand how Christians try and look after the world </vt:lpstr>
      <vt:lpstr>PowerPoint Presentation</vt:lpstr>
      <vt:lpstr>Activity</vt:lpstr>
      <vt:lpstr>  Lesson 5 What story do Hindu’s tell about how the world began?    </vt:lpstr>
      <vt:lpstr>Activity</vt:lpstr>
      <vt:lpstr>Lesson 6  (skip this lesson if you only have 6 weeks to complete the unit) Understand how to represent a creation story creatively.</vt:lpstr>
      <vt:lpstr>PowerPoint Presentation</vt:lpstr>
      <vt:lpstr>Activity</vt:lpstr>
      <vt:lpstr>Lesson 7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2 Unit title – Where did the world come from?</dc:title>
  <dc:creator>Sarah</dc:creator>
  <cp:lastModifiedBy>Sarah</cp:lastModifiedBy>
  <cp:revision>46</cp:revision>
  <dcterms:created xsi:type="dcterms:W3CDTF">2015-08-21T12:55:57Z</dcterms:created>
  <dcterms:modified xsi:type="dcterms:W3CDTF">2015-10-27T20:16:29Z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0x0101005BCC6C0C2EC96E49ACB6D5FA7F9D7331</vt:lpwstr>
  </property>
</Properties>
</file>